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20"/>
  </p:notesMasterIdLst>
  <p:sldIdLst>
    <p:sldId id="300" r:id="rId5"/>
    <p:sldId id="302" r:id="rId6"/>
    <p:sldId id="303" r:id="rId7"/>
    <p:sldId id="264" r:id="rId8"/>
    <p:sldId id="293" r:id="rId9"/>
    <p:sldId id="285" r:id="rId10"/>
    <p:sldId id="296" r:id="rId11"/>
    <p:sldId id="258" r:id="rId12"/>
    <p:sldId id="301" r:id="rId13"/>
    <p:sldId id="259" r:id="rId14"/>
    <p:sldId id="289" r:id="rId15"/>
    <p:sldId id="261" r:id="rId16"/>
    <p:sldId id="262" r:id="rId17"/>
    <p:sldId id="290" r:id="rId18"/>
    <p:sldId id="304" r:id="rId1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usan Quigley" initials="SQ" lastIdx="11" clrIdx="0">
    <p:extLst>
      <p:ext uri="{19B8F6BF-5375-455C-9EA6-DF929625EA0E}">
        <p15:presenceInfo xmlns:p15="http://schemas.microsoft.com/office/powerpoint/2012/main" userId="S::susan_quigley@wycliffeassociates.org::b85b18d0-1c40-45ee-96a2-2a728d87251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3A83F"/>
    <a:srgbClr val="FFA63C"/>
    <a:srgbClr val="B95659"/>
    <a:srgbClr val="FFDA45"/>
    <a:srgbClr val="FB0000"/>
    <a:srgbClr val="E40000"/>
    <a:srgbClr val="EAEAEA"/>
    <a:srgbClr val="FBA93D"/>
    <a:srgbClr val="C3DD93"/>
    <a:srgbClr val="7165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2" d="100"/>
          <a:sy n="62" d="100"/>
        </p:scale>
        <p:origin x="53" y="34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commentAuthors" Target="comment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6AA070-92F4-A447-BB88-F5E94FF9CF8B}" type="datetimeFigureOut">
              <a:rPr lang="en-US" smtClean="0"/>
              <a:t>3/22/2025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39B3C9-13A9-6540-8F68-9A544DD081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3440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831474-D31F-0273-63FA-9B9149F988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FE978B4-9963-5819-D39F-8301416B6DF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7081DBC-DE72-6A4E-77C5-4EA2C5B0BD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74012D-6555-2759-EBD1-7B61C576A37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05D7C9E-35D9-4D05-A3C8-EB7FE07A4C8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00161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D5045D-F626-0F09-D5BC-23AF6D243F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2194CEF-F1C4-B97B-7CE9-F2BF40C53C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4523CF1-EEF0-39DE-5B0E-14C87D7461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1A8246-77A7-545F-D632-79579CF74AC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05D7C9E-35D9-4D05-A3C8-EB7FE07A4C8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634226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05D7C9E-35D9-4D05-A3C8-EB7FE07A4C8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95437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05D7C9E-35D9-4D05-A3C8-EB7FE07A4C8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72921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39B3C9-13A9-6540-8F68-9A544DD081B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6007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513E1C-7A31-A407-32FE-D63AD3045E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D3EEAF0-EEF0-D251-FBD1-07C62C0A83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46A2DBC-00DA-5F2A-AABE-015FC4CD55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E040DB-D965-1B00-75CD-21BC403FFE3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05D7C9E-35D9-4D05-A3C8-EB7FE07A4C8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709708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2D176C0A-5C67-429D-B78E-C0F7FE360763}" type="datetimeFigureOut">
              <a:rPr lang="en-US" smtClean="0"/>
              <a:t>3/22/2025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A86A303C-F57A-46A0-A01E-607FF4D926B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9278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2486219-3A02-4B8F-9654-356937189673}"/>
              </a:ext>
            </a:extLst>
          </p:cNvPr>
          <p:cNvSpPr/>
          <p:nvPr userDrawn="1"/>
        </p:nvSpPr>
        <p:spPr>
          <a:xfrm>
            <a:off x="0" y="6720840"/>
            <a:ext cx="9144000" cy="137160"/>
          </a:xfrm>
          <a:prstGeom prst="rect">
            <a:avLst/>
          </a:prstGeom>
          <a:solidFill>
            <a:srgbClr val="FBA93D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86512"/>
            <a:ext cx="7886700" cy="1325563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>
                <a:solidFill>
                  <a:srgbClr val="B95659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054180"/>
          </a:xfrm>
        </p:spPr>
        <p:txBody>
          <a:bodyPr>
            <a:noAutofit/>
          </a:bodyPr>
          <a:lstStyle>
            <a:lvl1pPr>
              <a:defRPr>
                <a:solidFill>
                  <a:srgbClr val="716557"/>
                </a:solidFill>
              </a:defRPr>
            </a:lvl1pPr>
            <a:lvl2pPr>
              <a:defRPr>
                <a:solidFill>
                  <a:srgbClr val="716557"/>
                </a:solidFill>
              </a:defRPr>
            </a:lvl2pPr>
            <a:lvl3pPr>
              <a:defRPr>
                <a:solidFill>
                  <a:srgbClr val="716557"/>
                </a:solidFill>
              </a:defRPr>
            </a:lvl3pPr>
            <a:lvl4pPr>
              <a:defRPr>
                <a:solidFill>
                  <a:srgbClr val="716557"/>
                </a:solidFill>
              </a:defRPr>
            </a:lvl4pPr>
            <a:lvl5pPr>
              <a:defRPr>
                <a:solidFill>
                  <a:srgbClr val="716557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08E7A1A-3604-42E2-8C74-07F6E6ED92C9}"/>
              </a:ext>
            </a:extLst>
          </p:cNvPr>
          <p:cNvGrpSpPr/>
          <p:nvPr userDrawn="1"/>
        </p:nvGrpSpPr>
        <p:grpSpPr>
          <a:xfrm>
            <a:off x="-127730" y="0"/>
            <a:ext cx="9399460" cy="230430"/>
            <a:chOff x="-172745" y="0"/>
            <a:chExt cx="9399460" cy="230430"/>
          </a:xfrm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1EEF9ED7-F707-4018-A8AA-C67B37D48B23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8C15F56A-78F2-4317-88D7-9D0AE4D8AAFD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2D5D1606-C850-4DDE-B719-2E8DC0D7B928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821792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86512"/>
            <a:ext cx="7886700" cy="1325563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>
                <a:solidFill>
                  <a:srgbClr val="B95659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08E7A1A-3604-42E2-8C74-07F6E6ED92C9}"/>
              </a:ext>
            </a:extLst>
          </p:cNvPr>
          <p:cNvGrpSpPr/>
          <p:nvPr userDrawn="1"/>
        </p:nvGrpSpPr>
        <p:grpSpPr>
          <a:xfrm>
            <a:off x="-127730" y="0"/>
            <a:ext cx="9399460" cy="230430"/>
            <a:chOff x="-172745" y="0"/>
            <a:chExt cx="9399460" cy="230430"/>
          </a:xfrm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1EEF9ED7-F707-4018-A8AA-C67B37D48B23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8C15F56A-78F2-4317-88D7-9D0AE4D8AAFD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2D5D1606-C850-4DDE-B719-2E8DC0D7B928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BAAEAE7B-3B5A-4C25-AC11-01A159AD8EE2}"/>
              </a:ext>
            </a:extLst>
          </p:cNvPr>
          <p:cNvSpPr/>
          <p:nvPr userDrawn="1"/>
        </p:nvSpPr>
        <p:spPr>
          <a:xfrm>
            <a:off x="0" y="6720840"/>
            <a:ext cx="9144000" cy="137160"/>
          </a:xfrm>
          <a:prstGeom prst="rect">
            <a:avLst/>
          </a:prstGeom>
          <a:solidFill>
            <a:srgbClr val="FBA93D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51995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108E7A1A-3604-42E2-8C74-07F6E6ED92C9}"/>
              </a:ext>
            </a:extLst>
          </p:cNvPr>
          <p:cNvGrpSpPr/>
          <p:nvPr userDrawn="1"/>
        </p:nvGrpSpPr>
        <p:grpSpPr>
          <a:xfrm>
            <a:off x="-127730" y="0"/>
            <a:ext cx="9399460" cy="230430"/>
            <a:chOff x="-172745" y="0"/>
            <a:chExt cx="9399460" cy="230430"/>
          </a:xfrm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1EEF9ED7-F707-4018-A8AA-C67B37D48B23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8C15F56A-78F2-4317-88D7-9D0AE4D8AAFD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2D5D1606-C850-4DDE-B719-2E8DC0D7B928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B3E46E85-8EF7-4D4E-A5B5-D327F4516A82}"/>
              </a:ext>
            </a:extLst>
          </p:cNvPr>
          <p:cNvSpPr/>
          <p:nvPr userDrawn="1"/>
        </p:nvSpPr>
        <p:spPr>
          <a:xfrm>
            <a:off x="0" y="6720840"/>
            <a:ext cx="9144000" cy="137160"/>
          </a:xfrm>
          <a:prstGeom prst="rect">
            <a:avLst/>
          </a:prstGeom>
          <a:solidFill>
            <a:srgbClr val="FBA93D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31119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10331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 anchor="t" anchorCtr="1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454495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commons.wikimedia.org/wiki/File:CMake-logo-triangle-high-res.png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geekclubbooks.com/andyz-fans/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3dben.deviantart.com/art/Blue-Shield-263044219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.png"/><Relationship Id="rId7" Type="http://schemas.microsoft.com/office/2007/relationships/hdphoto" Target="../media/hdphoto1.wd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11" Type="http://schemas.openxmlformats.org/officeDocument/2006/relationships/image" Target="../media/image13.jpeg"/><Relationship Id="rId5" Type="http://schemas.openxmlformats.org/officeDocument/2006/relationships/image" Target="../media/image8.jpeg"/><Relationship Id="rId10" Type="http://schemas.openxmlformats.org/officeDocument/2006/relationships/image" Target="../media/image12.jpeg"/><Relationship Id="rId4" Type="http://schemas.openxmlformats.org/officeDocument/2006/relationships/image" Target="../media/image7.png"/><Relationship Id="rId9" Type="http://schemas.openxmlformats.org/officeDocument/2006/relationships/image" Target="../media/image11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B1342BB-B465-1A3D-28BC-F5045ABD0A0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13" b="13613"/>
          <a:stretch/>
        </p:blipFill>
        <p:spPr>
          <a:xfrm>
            <a:off x="20" y="146817"/>
            <a:ext cx="9143980" cy="3511365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7E80A5-0A88-072D-D373-1B79DB1B2D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87212" y="3658183"/>
            <a:ext cx="5394834" cy="2851456"/>
          </a:xfrm>
        </p:spPr>
        <p:txBody>
          <a:bodyPr anchor="ctr">
            <a:normAutofit/>
          </a:bodyPr>
          <a:lstStyle/>
          <a:p>
            <a:pPr marL="0" marR="0" indent="0" fontAlgn="base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>
                <a:solidFill>
                  <a:schemeClr val="accent1">
                    <a:lumMod val="50000"/>
                  </a:schemeClr>
                </a:solidFill>
                <a:ea typeface="Times New Roman" panose="02020603050405020304" pitchFamily="18" charset="0"/>
              </a:rPr>
              <a:t>Sin consejo, los planes se tuercen, pero en la multitud de consejeros se establecen (Proverbios 15:22).</a:t>
            </a:r>
          </a:p>
          <a:p>
            <a:pPr marL="0" marR="0" indent="0" fontAlgn="base">
              <a:spcBef>
                <a:spcPts val="0"/>
              </a:spcBef>
              <a:spcAft>
                <a:spcPts val="0"/>
              </a:spcAft>
              <a:buNone/>
            </a:pPr>
            <a:endParaRPr lang="es-ES" sz="1600" dirty="0">
              <a:solidFill>
                <a:schemeClr val="accent1">
                  <a:lumMod val="50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indent="0" fontAlgn="base"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indent="0" fontAlgn="base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latin typeface="Calibri"/>
                <a:ea typeface="Times New Roman" panose="02020603050405020304" pitchFamily="18" charset="0"/>
                <a:cs typeface="Arial"/>
              </a:rPr>
              <a:t>All S</a:t>
            </a:r>
            <a:r>
              <a:rPr lang="en-US" sz="1600" dirty="0">
                <a:effectLst/>
                <a:latin typeface="Calibri"/>
                <a:ea typeface="Times New Roman" panose="02020603050405020304" pitchFamily="18" charset="0"/>
                <a:cs typeface="Arial"/>
              </a:rPr>
              <a:t>cripture is taken from the New King James Version®. © 1982 by Thomas Nelson, Inc. Used by permission. All rights reserved.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D1C5468-2E27-9AF9-E8A7-9D00C2F6695F}"/>
              </a:ext>
            </a:extLst>
          </p:cNvPr>
          <p:cNvSpPr/>
          <p:nvPr/>
        </p:nvSpPr>
        <p:spPr>
          <a:xfrm>
            <a:off x="188244" y="4482725"/>
            <a:ext cx="3040036" cy="1200329"/>
          </a:xfrm>
          <a:prstGeom prst="rect">
            <a:avLst/>
          </a:prstGeom>
        </p:spPr>
        <p:txBody>
          <a:bodyPr wrap="square" lIns="91440" tIns="45720" rIns="91440" bIns="45720" anchor="ctr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en-US" sz="3600" b="1" dirty="0" err="1">
                <a:solidFill>
                  <a:srgbClr val="B956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Planificación</a:t>
            </a:r>
            <a:r>
              <a:rPr lang="en-US" sz="3600" b="1" dirty="0">
                <a:solidFill>
                  <a:srgbClr val="B956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del taller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B95659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525E1EC-2B3D-B92F-74BA-AE9AEC3DD826}"/>
              </a:ext>
            </a:extLst>
          </p:cNvPr>
          <p:cNvCxnSpPr/>
          <p:nvPr/>
        </p:nvCxnSpPr>
        <p:spPr>
          <a:xfrm flipH="1">
            <a:off x="3224956" y="4020230"/>
            <a:ext cx="7549" cy="2246153"/>
          </a:xfrm>
          <a:prstGeom prst="straightConnector1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Parallelogram 9">
            <a:extLst>
              <a:ext uri="{FF2B5EF4-FFF2-40B4-BE49-F238E27FC236}">
                <a16:creationId xmlns:a16="http://schemas.microsoft.com/office/drawing/2014/main" id="{8935C890-2269-E49E-86DF-C211A0DE5924}"/>
              </a:ext>
            </a:extLst>
          </p:cNvPr>
          <p:cNvSpPr/>
          <p:nvPr/>
        </p:nvSpPr>
        <p:spPr>
          <a:xfrm flipH="1">
            <a:off x="-127730" y="6628431"/>
            <a:ext cx="3200400" cy="230430"/>
          </a:xfrm>
          <a:prstGeom prst="parallelogram">
            <a:avLst>
              <a:gd name="adj" fmla="val 43583"/>
            </a:avLst>
          </a:prstGeom>
          <a:solidFill>
            <a:srgbClr val="B956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arallelogram 11">
            <a:extLst>
              <a:ext uri="{FF2B5EF4-FFF2-40B4-BE49-F238E27FC236}">
                <a16:creationId xmlns:a16="http://schemas.microsoft.com/office/drawing/2014/main" id="{DDF8B0AC-4967-3644-B916-F6C2ECC53264}"/>
              </a:ext>
            </a:extLst>
          </p:cNvPr>
          <p:cNvSpPr/>
          <p:nvPr/>
        </p:nvSpPr>
        <p:spPr>
          <a:xfrm flipH="1">
            <a:off x="2971800" y="6628431"/>
            <a:ext cx="3200400" cy="230430"/>
          </a:xfrm>
          <a:prstGeom prst="parallelogram">
            <a:avLst>
              <a:gd name="adj" fmla="val 43583"/>
            </a:avLst>
          </a:prstGeom>
          <a:solidFill>
            <a:srgbClr val="83A8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Parallelogram 13">
            <a:extLst>
              <a:ext uri="{FF2B5EF4-FFF2-40B4-BE49-F238E27FC236}">
                <a16:creationId xmlns:a16="http://schemas.microsoft.com/office/drawing/2014/main" id="{5AE8FE71-03A0-CB9B-C12A-D84F3A382A80}"/>
              </a:ext>
            </a:extLst>
          </p:cNvPr>
          <p:cNvSpPr/>
          <p:nvPr/>
        </p:nvSpPr>
        <p:spPr>
          <a:xfrm flipH="1">
            <a:off x="6071330" y="6628431"/>
            <a:ext cx="3200400" cy="230430"/>
          </a:xfrm>
          <a:prstGeom prst="parallelogram">
            <a:avLst>
              <a:gd name="adj" fmla="val 43583"/>
            </a:avLst>
          </a:prstGeom>
          <a:solidFill>
            <a:srgbClr val="FBA9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7540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0A7204-F301-4B75-9908-00A323CCF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/>
              <a:t>Interés común</a:t>
            </a:r>
            <a:endParaRPr lang="en-US" sz="36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F011969-3358-4D5C-AA7C-21B436D524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998589" y="1050010"/>
            <a:ext cx="3146822" cy="3146822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2514CE8-F5A0-2BC3-479B-2DB5AD2BEA06}"/>
              </a:ext>
            </a:extLst>
          </p:cNvPr>
          <p:cNvSpPr txBox="1"/>
          <p:nvPr/>
        </p:nvSpPr>
        <p:spPr>
          <a:xfrm>
            <a:off x="628650" y="4503464"/>
            <a:ext cx="8225539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2400" b="1" dirty="0">
                <a:latin typeface="system-ui"/>
              </a:rPr>
              <a:t>Por tanto, si hay algún consuelo en Cristo, si hay algún consuelo de amor, si hay comunión del Espíritu, si hay algún afecto y misericordia, 2 colma mi gozo sintiendo lo mismo, teniendo el mismo amor, unánime, unánime. Filipenses 2:1-2</a:t>
            </a:r>
            <a:endParaRPr lang="en-US" sz="2400" b="1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986203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F8FCE0-26D0-4099-B92B-DC996724BE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86512"/>
            <a:ext cx="7886700" cy="666311"/>
          </a:xfrm>
        </p:spPr>
        <p:txBody>
          <a:bodyPr/>
          <a:lstStyle/>
          <a:p>
            <a:r>
              <a:rPr lang="en-US" sz="3600" dirty="0" err="1"/>
              <a:t>Elogio</a:t>
            </a:r>
            <a:endParaRPr lang="en-US" sz="36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F7AEC0C-8E3F-4DF5-848E-4782449E49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126127" y="1052823"/>
            <a:ext cx="4891746" cy="3366185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CEA1BAB-977A-23B2-F565-D2E8132DA3DF}"/>
              </a:ext>
            </a:extLst>
          </p:cNvPr>
          <p:cNvSpPr txBox="1"/>
          <p:nvPr/>
        </p:nvSpPr>
        <p:spPr>
          <a:xfrm>
            <a:off x="408482" y="4764043"/>
            <a:ext cx="8327035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2400" b="1" dirty="0">
                <a:latin typeface="system-ui"/>
              </a:rPr>
              <a:t>Por tanto, consolaos unos a otros y edificaos unos a otros, como también lo estáis haciendo.  1 Tesalonicenses 5:11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8659539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50673-976D-4E1E-A6C7-0C470F2958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/>
              <a:t>Protección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1B832E2-4847-491F-8533-974BFAFC8C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482132" y="386512"/>
            <a:ext cx="4179734" cy="4179734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CD7DB5D-4820-F148-E413-709A500289A7}"/>
              </a:ext>
            </a:extLst>
          </p:cNvPr>
          <p:cNvSpPr txBox="1"/>
          <p:nvPr/>
        </p:nvSpPr>
        <p:spPr>
          <a:xfrm>
            <a:off x="489678" y="4566246"/>
            <a:ext cx="8164641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2400" b="1" dirty="0">
                <a:latin typeface="system-ui"/>
              </a:rPr>
              <a:t>Os he mostrado en todos los sentidos, trabajando así, que debéis apoyar a los débiles. Y recuerden las palabras del Señor Jesús, que dijo: 'Más bienaventurado es dar que recibir'. Hechos 20:35</a:t>
            </a:r>
            <a:endParaRPr lang="en-US" sz="2400" b="1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807311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FD22CE-9CE0-486C-8990-180B4C302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/>
              <a:t>Servicio</a:t>
            </a:r>
            <a:endParaRPr lang="en-US" sz="36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CADEF90-31F2-4E88-BFBF-6256B7629A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26290" y="914085"/>
            <a:ext cx="3491420" cy="3491420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8935751-FD32-12C5-D4D9-11A8FC7B4F10}"/>
              </a:ext>
            </a:extLst>
          </p:cNvPr>
          <p:cNvSpPr txBox="1"/>
          <p:nvPr/>
        </p:nvSpPr>
        <p:spPr>
          <a:xfrm>
            <a:off x="450212" y="4061658"/>
            <a:ext cx="8243576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2400" b="1" dirty="0">
                <a:latin typeface="system-ui"/>
              </a:rPr>
              <a:t>Sin embargo, no será así entre vosotros; Pero el que quiera hacerse grande entre vosotros, que sea vuestro siervo. 27 Y el que quiera ser el primero entre vosotros, que sea vuestro siervo, 28 así como el Hijo del Hombre no vino para ser servido, sino para servir, y para dar su vida en rescate por muchos. Mateo 20:26-28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1261410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2ABCDC5-EC20-86C2-8390-29326BE5C344}"/>
              </a:ext>
            </a:extLst>
          </p:cNvPr>
          <p:cNvSpPr txBox="1"/>
          <p:nvPr/>
        </p:nvSpPr>
        <p:spPr>
          <a:xfrm>
            <a:off x="2131541" y="-939975"/>
            <a:ext cx="5158946" cy="93256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0">
                <a:solidFill>
                  <a:schemeClr val="accent2">
                    <a:lumMod val="20000"/>
                    <a:lumOff val="80000"/>
                  </a:schemeClr>
                </a:solidFill>
                <a:latin typeface="Arial Black" panose="020B0A04020102020204" pitchFamily="34" charset="0"/>
              </a:rPr>
              <a:t>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E4668D-E01F-697E-792A-AA54FECF7356}"/>
              </a:ext>
            </a:extLst>
          </p:cNvPr>
          <p:cNvSpPr txBox="1"/>
          <p:nvPr/>
        </p:nvSpPr>
        <p:spPr>
          <a:xfrm>
            <a:off x="1210963" y="3429000"/>
            <a:ext cx="65737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>
                <a:latin typeface="+mj-lt"/>
              </a:rPr>
              <a:t>¿Cómo te ha ayudado sentirte valorada?
¿Cómo has expresado valor a los demás?</a:t>
            </a:r>
            <a:endParaRPr lang="en-US" sz="24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04671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ED0156-893F-A0A1-735E-623A258FEE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EF7129E-4B9A-F5D7-118C-0FB6BDE53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Ubicación y configuración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96C2396-D325-A688-F7FB-2715720EE272}"/>
              </a:ext>
            </a:extLst>
          </p:cNvPr>
          <p:cNvSpPr txBox="1"/>
          <p:nvPr/>
        </p:nvSpPr>
        <p:spPr>
          <a:xfrm>
            <a:off x="2123611" y="4624466"/>
            <a:ext cx="4896777" cy="46166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 algn="ctr">
              <a:defRPr/>
            </a:pPr>
            <a:r>
              <a:rPr lang="en-US" sz="2400" dirty="0" err="1">
                <a:solidFill>
                  <a:srgbClr val="5B4A42"/>
                </a:solidFill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Necesidades</a:t>
            </a:r>
            <a:r>
              <a:rPr lang="en-US" sz="2400" dirty="0">
                <a:solidFill>
                  <a:srgbClr val="5B4A42"/>
                </a:solidFill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 del taller </a:t>
            </a:r>
            <a:r>
              <a:rPr lang="en-US" sz="2400" dirty="0" err="1">
                <a:solidFill>
                  <a:srgbClr val="5B4A42"/>
                </a:solidFill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práctico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5B4A42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67CB1BF-3136-570B-C914-8C99FDBB00E6}"/>
              </a:ext>
            </a:extLst>
          </p:cNvPr>
          <p:cNvGrpSpPr/>
          <p:nvPr/>
        </p:nvGrpSpPr>
        <p:grpSpPr>
          <a:xfrm>
            <a:off x="5219627" y="1259873"/>
            <a:ext cx="2952897" cy="2952897"/>
            <a:chOff x="3483963" y="1250856"/>
            <a:chExt cx="2991143" cy="299114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ADC14F5-358B-E5D7-A0B9-32563A79B0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83963" y="1250856"/>
              <a:ext cx="2991143" cy="2991143"/>
            </a:xfrm>
            <a:prstGeom prst="rect">
              <a:avLst/>
            </a:prstGeom>
          </p:spPr>
        </p:pic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688B3FD2-7307-1D6B-D1F2-7F8C0D6341AD}"/>
                </a:ext>
              </a:extLst>
            </p:cNvPr>
            <p:cNvSpPr/>
            <p:nvPr/>
          </p:nvSpPr>
          <p:spPr>
            <a:xfrm>
              <a:off x="3483963" y="1250856"/>
              <a:ext cx="2991143" cy="2991143"/>
            </a:xfrm>
            <a:prstGeom prst="ellipse">
              <a:avLst/>
            </a:prstGeom>
            <a:noFill/>
            <a:ln w="57150">
              <a:solidFill>
                <a:srgbClr val="FBA93D"/>
              </a:solidFill>
            </a:ln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716557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1220600B-B4BA-B985-59D4-C35F41ACD548}"/>
              </a:ext>
            </a:extLst>
          </p:cNvPr>
          <p:cNvGrpSpPr/>
          <p:nvPr/>
        </p:nvGrpSpPr>
        <p:grpSpPr>
          <a:xfrm>
            <a:off x="971477" y="1287977"/>
            <a:ext cx="2952897" cy="2972019"/>
            <a:chOff x="3483963" y="1231486"/>
            <a:chExt cx="2991143" cy="301051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B25E8A9E-3A64-B1FE-DAB0-41D61EB30C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000"/>
            <a:stretch/>
          </p:blipFill>
          <p:spPr>
            <a:xfrm>
              <a:off x="3483963" y="1231486"/>
              <a:ext cx="2991143" cy="2991143"/>
            </a:xfrm>
            <a:prstGeom prst="ellipse">
              <a:avLst/>
            </a:prstGeom>
            <a:ln w="63500" cap="rnd">
              <a:noFill/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B668CDBE-99AB-59D8-44BD-939030FF37DC}"/>
                </a:ext>
              </a:extLst>
            </p:cNvPr>
            <p:cNvSpPr/>
            <p:nvPr/>
          </p:nvSpPr>
          <p:spPr>
            <a:xfrm>
              <a:off x="3483963" y="1250856"/>
              <a:ext cx="2991143" cy="2991143"/>
            </a:xfrm>
            <a:prstGeom prst="ellipse">
              <a:avLst/>
            </a:prstGeom>
            <a:noFill/>
            <a:ln w="57150">
              <a:solidFill>
                <a:srgbClr val="FBA93D"/>
              </a:solidFill>
            </a:ln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716557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E73501E0-A2FA-32D7-BB4B-56D4A4E2B1A3}"/>
              </a:ext>
            </a:extLst>
          </p:cNvPr>
          <p:cNvSpPr/>
          <p:nvPr/>
        </p:nvSpPr>
        <p:spPr>
          <a:xfrm>
            <a:off x="0" y="5296306"/>
            <a:ext cx="9144000" cy="83099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rtlCol="0" anchor="ctr">
            <a:noAutofit/>
          </a:bodyPr>
          <a:lstStyle/>
          <a:p>
            <a:pPr lvl="0" algn="ctr">
              <a:defRPr/>
            </a:pPr>
            <a:r>
              <a:rPr lang="es-ES" sz="2400">
                <a:solidFill>
                  <a:srgbClr val="5B4A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Considere los desafíos de trabajar desde casa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5B4A42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0361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B5AE19-AFC1-635E-86F3-033F669E3B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0259F3A-A0AA-F4BA-A95D-5BFC486E3A15}"/>
              </a:ext>
            </a:extLst>
          </p:cNvPr>
          <p:cNvSpPr/>
          <p:nvPr/>
        </p:nvSpPr>
        <p:spPr>
          <a:xfrm>
            <a:off x="0" y="5265121"/>
            <a:ext cx="9144000" cy="83099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rtlCol="0" anchor="ctr">
            <a:noAutofit/>
          </a:bodyPr>
          <a:lstStyle/>
          <a:p>
            <a:pPr lvl="0" algn="ctr">
              <a:defRPr/>
            </a:pPr>
            <a:r>
              <a:rPr lang="es-ES" sz="2400">
                <a:solidFill>
                  <a:srgbClr val="5B4A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Participar en la guerra espiritual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5B4A42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E556BBD-3967-1A13-0112-C0CA1CB05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6025" y="435577"/>
            <a:ext cx="4171950" cy="573607"/>
          </a:xfrm>
        </p:spPr>
        <p:txBody>
          <a:bodyPr/>
          <a:lstStyle/>
          <a:p>
            <a:r>
              <a:rPr lang="en-US"/>
              <a:t>Oración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3F6C707-8852-1C14-D381-1A16F61D6380}"/>
              </a:ext>
            </a:extLst>
          </p:cNvPr>
          <p:cNvSpPr txBox="1"/>
          <p:nvPr/>
        </p:nvSpPr>
        <p:spPr>
          <a:xfrm>
            <a:off x="4572000" y="1493780"/>
            <a:ext cx="3856264" cy="3046988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 algn="ctr">
              <a:defRPr/>
            </a:pPr>
            <a:r>
              <a:rPr lang="es-ES" sz="2400" dirty="0">
                <a:solidFill>
                  <a:srgbClr val="5B4A42"/>
                </a:solidFill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Sabiduría
Discernimiento
Exactitud
Unidad
Buena comunicación
Seguridad
Protección
Salud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5B4A42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BDF1579-C8F1-8BBB-E9A1-6675A2F12754}"/>
              </a:ext>
            </a:extLst>
          </p:cNvPr>
          <p:cNvGrpSpPr/>
          <p:nvPr/>
        </p:nvGrpSpPr>
        <p:grpSpPr>
          <a:xfrm>
            <a:off x="1123876" y="1540825"/>
            <a:ext cx="2952898" cy="2952897"/>
            <a:chOff x="3483962" y="1250856"/>
            <a:chExt cx="2991144" cy="2991143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55626316-1B57-7579-0C01-5DAB512DBA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042" b="9044"/>
            <a:stretch/>
          </p:blipFill>
          <p:spPr>
            <a:xfrm>
              <a:off x="3483962" y="1250857"/>
              <a:ext cx="2991143" cy="2991142"/>
            </a:xfrm>
            <a:prstGeom prst="ellipse">
              <a:avLst/>
            </a:prstGeom>
            <a:ln w="63500" cap="rnd">
              <a:noFill/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7578D222-9536-40B2-DE39-52FBDAD94CA7}"/>
                </a:ext>
              </a:extLst>
            </p:cNvPr>
            <p:cNvSpPr/>
            <p:nvPr/>
          </p:nvSpPr>
          <p:spPr>
            <a:xfrm>
              <a:off x="3483963" y="1250856"/>
              <a:ext cx="2991143" cy="2991143"/>
            </a:xfrm>
            <a:prstGeom prst="ellipse">
              <a:avLst/>
            </a:prstGeom>
            <a:noFill/>
            <a:ln w="57150">
              <a:solidFill>
                <a:srgbClr val="FBA93D"/>
              </a:solidFill>
            </a:ln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716557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756629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C9EA78-5797-4C8F-AABD-6989A512BE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4CD3F72-2CAF-02A1-5067-2F63D67BB5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86513"/>
            <a:ext cx="7886700" cy="642188"/>
          </a:xfrm>
        </p:spPr>
        <p:txBody>
          <a:bodyPr/>
          <a:lstStyle/>
          <a:p>
            <a:r>
              <a:rPr lang="en-US"/>
              <a:t>Roles de liderazgo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1284198-43ED-5AA4-A46C-0E32C7C78E7A}"/>
              </a:ext>
            </a:extLst>
          </p:cNvPr>
          <p:cNvSpPr txBox="1"/>
          <p:nvPr/>
        </p:nvSpPr>
        <p:spPr>
          <a:xfrm>
            <a:off x="3859618" y="1932026"/>
            <a:ext cx="4731487" cy="341632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 algn="ctr">
              <a:defRPr/>
            </a:pPr>
            <a:r>
              <a:rPr lang="es-ES" sz="2400">
                <a:solidFill>
                  <a:srgbClr val="5B4A42"/>
                </a:solidFill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Enseñar/capacitar
Inspirar/motivar
Organizar
Establece metas
Medir el progreso
Responsabilizar a los traductores
Comunicar
Realizar un seguimiento de... TODOS los detalles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5B4A42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F006A1D-0AB5-56D3-945E-BE6B9AE82C16}"/>
              </a:ext>
            </a:extLst>
          </p:cNvPr>
          <p:cNvGrpSpPr/>
          <p:nvPr/>
        </p:nvGrpSpPr>
        <p:grpSpPr>
          <a:xfrm>
            <a:off x="906722" y="1712075"/>
            <a:ext cx="2952898" cy="2952897"/>
            <a:chOff x="3483962" y="1250856"/>
            <a:chExt cx="2991144" cy="2991143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0BD4C2A0-8E43-A5CA-8097-12E6D6DB53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80" t="759" r="20980" b="789"/>
            <a:stretch/>
          </p:blipFill>
          <p:spPr>
            <a:xfrm>
              <a:off x="3483962" y="1250857"/>
              <a:ext cx="2991142" cy="2991142"/>
            </a:xfrm>
            <a:prstGeom prst="ellipse">
              <a:avLst/>
            </a:prstGeom>
            <a:ln w="63500" cap="rnd">
              <a:noFill/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E651D6BC-BCD7-7FC6-DD25-F5A9B0F40033}"/>
                </a:ext>
              </a:extLst>
            </p:cNvPr>
            <p:cNvSpPr/>
            <p:nvPr/>
          </p:nvSpPr>
          <p:spPr>
            <a:xfrm>
              <a:off x="3483963" y="1250856"/>
              <a:ext cx="2991143" cy="2991143"/>
            </a:xfrm>
            <a:prstGeom prst="ellipse">
              <a:avLst/>
            </a:prstGeom>
            <a:noFill/>
            <a:ln w="57150">
              <a:solidFill>
                <a:srgbClr val="FBA93D"/>
              </a:solidFill>
            </a:ln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716557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609056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7997E9E-F5AE-46A6-8433-D9E74593E2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86513"/>
            <a:ext cx="7886700" cy="646332"/>
          </a:xfrm>
        </p:spPr>
        <p:txBody>
          <a:bodyPr/>
          <a:lstStyle/>
          <a:p>
            <a:r>
              <a:rPr lang="en-US"/>
              <a:t>Devociones inspiradoras</a:t>
            </a:r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8F2D153-C6CA-41AC-9CDF-3260A31AED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86" r="16286"/>
          <a:stretch/>
        </p:blipFill>
        <p:spPr>
          <a:xfrm>
            <a:off x="3315902" y="1514846"/>
            <a:ext cx="2512196" cy="2512930"/>
          </a:xfrm>
          <a:prstGeom prst="ellipse">
            <a:avLst/>
          </a:prstGeom>
          <a:ln w="38100">
            <a:solidFill>
              <a:schemeClr val="accent3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80340FA-5605-4DB4-AEE6-A10A3C189298}"/>
              </a:ext>
            </a:extLst>
          </p:cNvPr>
          <p:cNvSpPr txBox="1"/>
          <p:nvPr/>
        </p:nvSpPr>
        <p:spPr>
          <a:xfrm>
            <a:off x="3236274" y="2492697"/>
            <a:ext cx="2671451" cy="600164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vl="0" algn="ctr">
              <a:defRPr/>
            </a:pPr>
            <a:r>
              <a:rPr lang="en-US" sz="3300" b="1" dirty="0" err="1">
                <a:solidFill>
                  <a:srgbClr val="FFFFFF"/>
                </a:solidFill>
                <a:effectLst>
                  <a:glow rad="266700">
                    <a:srgbClr val="5B4A42"/>
                  </a:glow>
                </a:effectLst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Apocalipsis</a:t>
            </a:r>
            <a:r>
              <a:rPr lang="en-US" sz="3300" b="1" dirty="0">
                <a:solidFill>
                  <a:srgbClr val="FFFFFF"/>
                </a:solidFill>
                <a:effectLst>
                  <a:glow rad="266700">
                    <a:srgbClr val="5B4A42"/>
                  </a:glow>
                </a:effectLst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5</a:t>
            </a:r>
            <a:endParaRPr kumimoji="0" lang="en-US" sz="33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glow rad="266700">
                  <a:srgbClr val="5B4A42"/>
                </a:glow>
              </a:effectLst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D9C3854-E452-4A54-ADFB-7F38F7DB67FE}"/>
              </a:ext>
            </a:extLst>
          </p:cNvPr>
          <p:cNvSpPr txBox="1"/>
          <p:nvPr/>
        </p:nvSpPr>
        <p:spPr>
          <a:xfrm>
            <a:off x="3157415" y="4130079"/>
            <a:ext cx="2829170" cy="830997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 algn="ctr">
              <a:defRPr/>
            </a:pPr>
            <a:r>
              <a:rPr lang="es-ES" sz="2400" dirty="0">
                <a:solidFill>
                  <a:srgbClr val="5B4A42"/>
                </a:solidFill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Todos las lenguas lo adorarán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5B4A42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879457-DDCE-43A9-8067-7CB120C183B8}"/>
              </a:ext>
            </a:extLst>
          </p:cNvPr>
          <p:cNvSpPr txBox="1"/>
          <p:nvPr/>
        </p:nvSpPr>
        <p:spPr>
          <a:xfrm>
            <a:off x="196501" y="4130079"/>
            <a:ext cx="2829170" cy="830997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 algn="ctr">
              <a:defRPr/>
            </a:pPr>
            <a:r>
              <a:rPr lang="en-US" sz="2400">
                <a:solidFill>
                  <a:srgbClr val="5B4A42"/>
                </a:solidFill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Dios creó las lenguas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5B4A42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53CDFD2-1252-44AA-B618-C10FC0EA0D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86" r="16286"/>
          <a:stretch/>
        </p:blipFill>
        <p:spPr>
          <a:xfrm>
            <a:off x="354988" y="1514846"/>
            <a:ext cx="2512196" cy="2512930"/>
          </a:xfrm>
          <a:prstGeom prst="ellipse">
            <a:avLst/>
          </a:prstGeom>
          <a:ln w="38100">
            <a:solidFill>
              <a:schemeClr val="accent3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4D9CBBA-70D4-452E-A742-F901E30C171C}"/>
              </a:ext>
            </a:extLst>
          </p:cNvPr>
          <p:cNvSpPr txBox="1"/>
          <p:nvPr/>
        </p:nvSpPr>
        <p:spPr>
          <a:xfrm>
            <a:off x="355758" y="2448146"/>
            <a:ext cx="2510657" cy="64633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vl="0" algn="ctr">
              <a:defRPr/>
            </a:pPr>
            <a:r>
              <a:rPr lang="en-US" sz="3600" b="1">
                <a:solidFill>
                  <a:srgbClr val="FFFFFF"/>
                </a:solidFill>
                <a:effectLst>
                  <a:glow rad="266700">
                    <a:srgbClr val="5B4A42"/>
                  </a:glow>
                </a:effectLst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Génesis 11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glow rad="266700">
                  <a:srgbClr val="5B4A42"/>
                </a:glow>
              </a:effectLst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FF7BA153-BAEC-4316-BC50-5B8BB70FA5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86" r="16286"/>
          <a:stretch/>
        </p:blipFill>
        <p:spPr>
          <a:xfrm>
            <a:off x="6276816" y="1514846"/>
            <a:ext cx="2512196" cy="2512930"/>
          </a:xfrm>
          <a:prstGeom prst="ellipse">
            <a:avLst/>
          </a:prstGeom>
          <a:ln w="38100">
            <a:solidFill>
              <a:schemeClr val="accent3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B0B6828-F190-46FE-9245-1562D0F35376}"/>
              </a:ext>
            </a:extLst>
          </p:cNvPr>
          <p:cNvSpPr txBox="1"/>
          <p:nvPr/>
        </p:nvSpPr>
        <p:spPr>
          <a:xfrm>
            <a:off x="6197957" y="2469613"/>
            <a:ext cx="2669913" cy="64633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vl="0" algn="ctr">
              <a:defRPr/>
            </a:pPr>
            <a:r>
              <a:rPr lang="en-US" sz="3600" b="1" dirty="0">
                <a:solidFill>
                  <a:srgbClr val="FFFFFF"/>
                </a:solidFill>
                <a:effectLst>
                  <a:glow rad="266700">
                    <a:srgbClr val="5B4A42"/>
                  </a:glow>
                </a:effectLst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Mateo 28:19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glow rad="266700">
                  <a:srgbClr val="5B4A42"/>
                </a:glow>
              </a:effectLst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7955D30-3A4B-43C2-B9DD-6D38A8BF6AA8}"/>
              </a:ext>
            </a:extLst>
          </p:cNvPr>
          <p:cNvSpPr txBox="1"/>
          <p:nvPr/>
        </p:nvSpPr>
        <p:spPr>
          <a:xfrm>
            <a:off x="6118329" y="4130079"/>
            <a:ext cx="3025671" cy="830997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 algn="ctr">
              <a:defRPr/>
            </a:pPr>
            <a:r>
              <a:rPr lang="es-ES" sz="2400" dirty="0">
                <a:solidFill>
                  <a:srgbClr val="5B4A42"/>
                </a:solidFill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Enseñar a observar todas las cosas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5B4A42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F8D34BB-4066-4977-A9AC-8C38969DCA6C}"/>
              </a:ext>
            </a:extLst>
          </p:cNvPr>
          <p:cNvSpPr/>
          <p:nvPr/>
        </p:nvSpPr>
        <p:spPr>
          <a:xfrm>
            <a:off x="0" y="5265121"/>
            <a:ext cx="9144000" cy="83099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rtlCol="0" anchor="ctr">
            <a:noAutofit/>
          </a:bodyPr>
          <a:lstStyle/>
          <a:p>
            <a:pPr lvl="0" algn="ctr">
              <a:defRPr/>
            </a:pPr>
            <a:r>
              <a:rPr lang="es-ES" sz="2400">
                <a:solidFill>
                  <a:srgbClr val="5B4A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Incluya versículos traducidos cada día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5B4A42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94456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C2B0870-B479-48D4-B18D-1B67976B21EB}"/>
              </a:ext>
            </a:extLst>
          </p:cNvPr>
          <p:cNvSpPr/>
          <p:nvPr/>
        </p:nvSpPr>
        <p:spPr>
          <a:xfrm>
            <a:off x="0" y="5265121"/>
            <a:ext cx="9144000" cy="83099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rtlCol="0" anchor="ctr">
            <a:noAutofit/>
          </a:bodyPr>
          <a:lstStyle/>
          <a:p>
            <a:pPr lvl="0" algn="ctr">
              <a:defRPr/>
            </a:pPr>
            <a:r>
              <a:rPr lang="es-ES" sz="2400">
                <a:solidFill>
                  <a:srgbClr val="5B4A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Los traductores deben funcionar al más alto nivel de pensamiento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5B4A42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1508D48-ACAD-413A-B908-6D5EE0B05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58616" y="386512"/>
            <a:ext cx="9261231" cy="642188"/>
          </a:xfrm>
        </p:spPr>
        <p:txBody>
          <a:bodyPr/>
          <a:lstStyle/>
          <a:p>
            <a:r>
              <a:rPr lang="es-ES" dirty="0"/>
              <a:t>Satisfacer las necesidades de los traductores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2C158D4-261E-4CB7-8E3D-53C3C0600690}"/>
              </a:ext>
            </a:extLst>
          </p:cNvPr>
          <p:cNvSpPr txBox="1"/>
          <p:nvPr/>
        </p:nvSpPr>
        <p:spPr>
          <a:xfrm>
            <a:off x="4316258" y="2546746"/>
            <a:ext cx="4209903" cy="830997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 algn="ctr">
              <a:defRPr/>
            </a:pPr>
            <a:r>
              <a:rPr lang="es-ES" sz="2400" dirty="0">
                <a:solidFill>
                  <a:srgbClr val="5B4A42"/>
                </a:solidFill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Necesidades físicas y espirituales/interpersonales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5B4A42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A8975A1-01CB-42FA-81AF-C268E7371490}"/>
              </a:ext>
            </a:extLst>
          </p:cNvPr>
          <p:cNvGrpSpPr/>
          <p:nvPr/>
        </p:nvGrpSpPr>
        <p:grpSpPr>
          <a:xfrm>
            <a:off x="971477" y="1259873"/>
            <a:ext cx="2952897" cy="2952897"/>
            <a:chOff x="3483963" y="1250856"/>
            <a:chExt cx="2991143" cy="2991143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A87B2DF5-AACD-451C-A42F-5E0FB235FB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483963" y="1250856"/>
              <a:ext cx="2991143" cy="2991143"/>
            </a:xfrm>
            <a:prstGeom prst="rect">
              <a:avLst/>
            </a:prstGeom>
          </p:spPr>
        </p:pic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C6A6F222-F3F4-42DF-8441-65D8779A5DC8}"/>
                </a:ext>
              </a:extLst>
            </p:cNvPr>
            <p:cNvSpPr/>
            <p:nvPr/>
          </p:nvSpPr>
          <p:spPr>
            <a:xfrm>
              <a:off x="3483963" y="1250856"/>
              <a:ext cx="2991143" cy="2991143"/>
            </a:xfrm>
            <a:prstGeom prst="ellipse">
              <a:avLst/>
            </a:prstGeom>
            <a:noFill/>
            <a:ln w="57150">
              <a:solidFill>
                <a:srgbClr val="FBA93D"/>
              </a:solidFill>
            </a:ln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716557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843176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90C60-30C1-6B28-67BB-194B7C9B8D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70" y="256575"/>
            <a:ext cx="7997653" cy="1325563"/>
          </a:xfrm>
        </p:spPr>
        <p:txBody>
          <a:bodyPr/>
          <a:lstStyle/>
          <a:p>
            <a:r>
              <a:rPr lang="es-ES" sz="3600"/>
              <a:t>Jerarquía de necesidades</a:t>
            </a:r>
            <a:br>
              <a:rPr lang="es-ES" sz="3600"/>
            </a:br>
            <a:r>
              <a:rPr lang="es-ES" sz="3600"/>
              <a:t>(basado en el de Maslow)</a:t>
            </a:r>
            <a:endParaRPr lang="en-US" sz="1200" dirty="0"/>
          </a:p>
        </p:txBody>
      </p:sp>
      <p:sp>
        <p:nvSpPr>
          <p:cNvPr id="3" name="Triangle 2">
            <a:extLst>
              <a:ext uri="{FF2B5EF4-FFF2-40B4-BE49-F238E27FC236}">
                <a16:creationId xmlns:a16="http://schemas.microsoft.com/office/drawing/2014/main" id="{4C6C1C22-2C3D-AFC7-FE45-C21F465171AF}"/>
              </a:ext>
            </a:extLst>
          </p:cNvPr>
          <p:cNvSpPr/>
          <p:nvPr/>
        </p:nvSpPr>
        <p:spPr>
          <a:xfrm>
            <a:off x="1068287" y="1409070"/>
            <a:ext cx="7080421" cy="5163043"/>
          </a:xfrm>
          <a:prstGeom prst="triangle">
            <a:avLst/>
          </a:prstGeom>
          <a:solidFill>
            <a:srgbClr val="FB0000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2000">
              <a:solidFill>
                <a:srgbClr val="71655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368A3D-C04D-D643-73F1-EFBA909571C2}"/>
              </a:ext>
            </a:extLst>
          </p:cNvPr>
          <p:cNvSpPr txBox="1"/>
          <p:nvPr/>
        </p:nvSpPr>
        <p:spPr>
          <a:xfrm>
            <a:off x="3720329" y="5924653"/>
            <a:ext cx="18006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/>
              <a:t>Necesidades</a:t>
            </a:r>
            <a:r>
              <a:rPr lang="en-US" b="1" dirty="0"/>
              <a:t> </a:t>
            </a:r>
            <a:r>
              <a:rPr lang="en-US" b="1" dirty="0" err="1"/>
              <a:t>físicas</a:t>
            </a:r>
            <a:endParaRPr lang="en-US" b="1" dirty="0"/>
          </a:p>
        </p:txBody>
      </p:sp>
      <p:sp>
        <p:nvSpPr>
          <p:cNvPr id="5" name="Triangle 4">
            <a:extLst>
              <a:ext uri="{FF2B5EF4-FFF2-40B4-BE49-F238E27FC236}">
                <a16:creationId xmlns:a16="http://schemas.microsoft.com/office/drawing/2014/main" id="{A1A95B3A-3483-9F4F-6F19-378732B781DC}"/>
              </a:ext>
            </a:extLst>
          </p:cNvPr>
          <p:cNvSpPr/>
          <p:nvPr/>
        </p:nvSpPr>
        <p:spPr>
          <a:xfrm>
            <a:off x="1633774" y="1306651"/>
            <a:ext cx="5943600" cy="4436076"/>
          </a:xfrm>
          <a:prstGeom prst="triangle">
            <a:avLst/>
          </a:prstGeom>
          <a:solidFill>
            <a:srgbClr val="FFA63C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2000">
              <a:solidFill>
                <a:srgbClr val="71655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FF19D2-B28A-2327-33FA-817E9F83752E}"/>
              </a:ext>
            </a:extLst>
          </p:cNvPr>
          <p:cNvSpPr txBox="1"/>
          <p:nvPr/>
        </p:nvSpPr>
        <p:spPr>
          <a:xfrm>
            <a:off x="3460353" y="5033003"/>
            <a:ext cx="1911016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b="1" dirty="0" err="1"/>
              <a:t>Necesidades</a:t>
            </a:r>
            <a:r>
              <a:rPr lang="en-US" b="1" dirty="0"/>
              <a:t> de </a:t>
            </a:r>
            <a:r>
              <a:rPr lang="en-US" b="1" dirty="0" err="1"/>
              <a:t>seguridad</a:t>
            </a:r>
            <a:endParaRPr lang="en-US" dirty="0"/>
          </a:p>
        </p:txBody>
      </p:sp>
      <p:sp>
        <p:nvSpPr>
          <p:cNvPr id="7" name="Triangle 6">
            <a:extLst>
              <a:ext uri="{FF2B5EF4-FFF2-40B4-BE49-F238E27FC236}">
                <a16:creationId xmlns:a16="http://schemas.microsoft.com/office/drawing/2014/main" id="{4358D5E6-D5E3-0FDA-8100-99C77EBC9D39}"/>
              </a:ext>
            </a:extLst>
          </p:cNvPr>
          <p:cNvSpPr/>
          <p:nvPr/>
        </p:nvSpPr>
        <p:spPr>
          <a:xfrm>
            <a:off x="2176730" y="1340440"/>
            <a:ext cx="4846320" cy="3566160"/>
          </a:xfrm>
          <a:prstGeom prst="triangle">
            <a:avLst/>
          </a:prstGeom>
          <a:solidFill>
            <a:srgbClr val="FFFF00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2000">
              <a:solidFill>
                <a:srgbClr val="71655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F59795-92BA-B1FE-4539-EEE1F4A6FDA2}"/>
              </a:ext>
            </a:extLst>
          </p:cNvPr>
          <p:cNvSpPr txBox="1"/>
          <p:nvPr/>
        </p:nvSpPr>
        <p:spPr>
          <a:xfrm>
            <a:off x="2798585" y="4186395"/>
            <a:ext cx="31355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/>
              <a:t>Necesidades</a:t>
            </a:r>
            <a:r>
              <a:rPr lang="en-US" b="1" dirty="0"/>
              <a:t> de amor, </a:t>
            </a:r>
            <a:r>
              <a:rPr lang="en-US" b="1" dirty="0" err="1"/>
              <a:t>afecto</a:t>
            </a:r>
            <a:r>
              <a:rPr lang="en-US" b="1" dirty="0"/>
              <a:t> y </a:t>
            </a:r>
            <a:r>
              <a:rPr lang="en-US" b="1" dirty="0" err="1"/>
              <a:t>pertenencia</a:t>
            </a:r>
            <a:r>
              <a:rPr lang="en-US" b="1" dirty="0"/>
              <a:t> 
</a:t>
            </a:r>
          </a:p>
        </p:txBody>
      </p:sp>
      <p:sp>
        <p:nvSpPr>
          <p:cNvPr id="9" name="Triangle 8">
            <a:extLst>
              <a:ext uri="{FF2B5EF4-FFF2-40B4-BE49-F238E27FC236}">
                <a16:creationId xmlns:a16="http://schemas.microsoft.com/office/drawing/2014/main" id="{4852A566-F88A-9B2F-AEBC-6EA01F689D1D}"/>
              </a:ext>
            </a:extLst>
          </p:cNvPr>
          <p:cNvSpPr/>
          <p:nvPr/>
        </p:nvSpPr>
        <p:spPr>
          <a:xfrm>
            <a:off x="2739680" y="1316449"/>
            <a:ext cx="3730752" cy="2743200"/>
          </a:xfrm>
          <a:prstGeom prst="triangle">
            <a:avLst/>
          </a:prstGeom>
          <a:solidFill>
            <a:srgbClr val="00B050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2000">
              <a:solidFill>
                <a:srgbClr val="71655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D2144C-0FFA-A178-056C-0C5336C8B748}"/>
              </a:ext>
            </a:extLst>
          </p:cNvPr>
          <p:cNvSpPr txBox="1"/>
          <p:nvPr/>
        </p:nvSpPr>
        <p:spPr>
          <a:xfrm>
            <a:off x="3362256" y="3329313"/>
            <a:ext cx="21072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/>
              <a:t>Necesidades</a:t>
            </a:r>
            <a:r>
              <a:rPr lang="en-US" b="1" dirty="0"/>
              <a:t> de </a:t>
            </a:r>
            <a:r>
              <a:rPr lang="en-US" b="1" dirty="0" err="1"/>
              <a:t>estima</a:t>
            </a:r>
            <a:endParaRPr lang="en-US" b="1" dirty="0"/>
          </a:p>
        </p:txBody>
      </p:sp>
      <p:sp>
        <p:nvSpPr>
          <p:cNvPr id="11" name="Triangle 10">
            <a:extLst>
              <a:ext uri="{FF2B5EF4-FFF2-40B4-BE49-F238E27FC236}">
                <a16:creationId xmlns:a16="http://schemas.microsoft.com/office/drawing/2014/main" id="{4B9852CD-8131-A2A0-6968-AB2A364DFA06}"/>
              </a:ext>
            </a:extLst>
          </p:cNvPr>
          <p:cNvSpPr/>
          <p:nvPr/>
        </p:nvSpPr>
        <p:spPr>
          <a:xfrm>
            <a:off x="3327771" y="1324310"/>
            <a:ext cx="2551176" cy="1867263"/>
          </a:xfrm>
          <a:prstGeom prst="triangle">
            <a:avLst/>
          </a:prstGeom>
          <a:solidFill>
            <a:schemeClr val="bg2">
              <a:lumMod val="65000"/>
            </a:schemeClr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2000">
              <a:solidFill>
                <a:srgbClr val="71655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DCC1C64-1E84-56D9-35F3-D781B02B3A4F}"/>
              </a:ext>
            </a:extLst>
          </p:cNvPr>
          <p:cNvSpPr txBox="1"/>
          <p:nvPr/>
        </p:nvSpPr>
        <p:spPr>
          <a:xfrm>
            <a:off x="3628848" y="2559191"/>
            <a:ext cx="18406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/>
              <a:t>Enfoque</a:t>
            </a:r>
            <a:r>
              <a:rPr lang="en-US" b="1" dirty="0"/>
              <a:t> </a:t>
            </a:r>
            <a:r>
              <a:rPr lang="en-US" b="1" dirty="0" err="1"/>
              <a:t>en</a:t>
            </a:r>
            <a:r>
              <a:rPr lang="en-US" b="1" dirty="0"/>
              <a:t> </a:t>
            </a:r>
            <a:r>
              <a:rPr lang="en-US" b="1" dirty="0" err="1"/>
              <a:t>el</a:t>
            </a:r>
            <a:r>
              <a:rPr lang="en-US" b="1" dirty="0"/>
              <a:t> </a:t>
            </a:r>
            <a:r>
              <a:rPr lang="en-US" b="1" dirty="0" err="1"/>
              <a:t>ministerio</a:t>
            </a:r>
            <a:endParaRPr lang="en-US" b="1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883A22E-7BBB-C5A2-9CCA-44E38E524DA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967" t="5710" r="-3225"/>
          <a:stretch/>
        </p:blipFill>
        <p:spPr>
          <a:xfrm>
            <a:off x="2240813" y="5786558"/>
            <a:ext cx="1335658" cy="784426"/>
          </a:xfrm>
          <a:prstGeom prst="round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81D96847-0D89-0DD8-59C4-EC24644BD2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63" r="6363"/>
          <a:stretch/>
        </p:blipFill>
        <p:spPr>
          <a:xfrm>
            <a:off x="1232669" y="3695316"/>
            <a:ext cx="1448772" cy="1089900"/>
          </a:xfrm>
          <a:prstGeom prst="roundRect">
            <a:avLst/>
          </a:prstGeom>
        </p:spPr>
      </p:pic>
      <p:pic>
        <p:nvPicPr>
          <p:cNvPr id="66" name="Picture 65" descr="Thumbs up">
            <a:extLst>
              <a:ext uri="{FF2B5EF4-FFF2-40B4-BE49-F238E27FC236}">
                <a16:creationId xmlns:a16="http://schemas.microsoft.com/office/drawing/2014/main" id="{E466A11D-CC0C-3F6E-7941-2C59872C0C5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27" t="5287" r="28436" b="21979"/>
          <a:stretch/>
        </p:blipFill>
        <p:spPr>
          <a:xfrm>
            <a:off x="5594750" y="3191573"/>
            <a:ext cx="656610" cy="809475"/>
          </a:xfrm>
          <a:prstGeom prst="roundRect">
            <a:avLst/>
          </a:prstGeom>
        </p:spPr>
      </p:pic>
      <p:pic>
        <p:nvPicPr>
          <p:cNvPr id="90" name="Picture 89" descr="A picture containing outdoor, house&#10;&#10;Description automatically generated">
            <a:extLst>
              <a:ext uri="{FF2B5EF4-FFF2-40B4-BE49-F238E27FC236}">
                <a16:creationId xmlns:a16="http://schemas.microsoft.com/office/drawing/2014/main" id="{61E5F3D0-04E3-F5B9-A3DA-A868DD19D3B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0156" y="4578527"/>
            <a:ext cx="1490220" cy="1100807"/>
          </a:xfrm>
          <a:prstGeom prst="roundRect">
            <a:avLst/>
          </a:prstGeom>
        </p:spPr>
      </p:pic>
      <p:pic>
        <p:nvPicPr>
          <p:cNvPr id="15" name="Picture 14" descr="A group of hands holding a piece of paper&#10;&#10;Description automatically generated with low confidence">
            <a:extLst>
              <a:ext uri="{FF2B5EF4-FFF2-40B4-BE49-F238E27FC236}">
                <a16:creationId xmlns:a16="http://schemas.microsoft.com/office/drawing/2014/main" id="{4876A37C-BE91-C62D-B2D1-D3B3643AEBE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8304" y="1497185"/>
            <a:ext cx="1478775" cy="993376"/>
          </a:xfrm>
          <a:prstGeom prst="roundRect">
            <a:avLst/>
          </a:prstGeom>
        </p:spPr>
      </p:pic>
      <p:pic>
        <p:nvPicPr>
          <p:cNvPr id="23" name="Picture 22" descr="Close-up of hand being held">
            <a:extLst>
              <a:ext uri="{FF2B5EF4-FFF2-40B4-BE49-F238E27FC236}">
                <a16:creationId xmlns:a16="http://schemas.microsoft.com/office/drawing/2014/main" id="{1119AB81-7E83-11F5-895D-65157C3728C2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77" t="27698" r="28732" b="10716"/>
          <a:stretch/>
        </p:blipFill>
        <p:spPr>
          <a:xfrm>
            <a:off x="5878947" y="4112231"/>
            <a:ext cx="960143" cy="761678"/>
          </a:xfrm>
          <a:prstGeom prst="roundRect">
            <a:avLst/>
          </a:prstGeom>
        </p:spPr>
      </p:pic>
      <p:pic>
        <p:nvPicPr>
          <p:cNvPr id="25" name="Picture 24" descr="Rice on a bowl">
            <a:extLst>
              <a:ext uri="{FF2B5EF4-FFF2-40B4-BE49-F238E27FC236}">
                <a16:creationId xmlns:a16="http://schemas.microsoft.com/office/drawing/2014/main" id="{5BE7BDBC-391B-7296-6AED-055F223A72F6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49" t="24729" r="16751"/>
          <a:stretch/>
        </p:blipFill>
        <p:spPr>
          <a:xfrm>
            <a:off x="382895" y="5394480"/>
            <a:ext cx="1172526" cy="951782"/>
          </a:xfrm>
          <a:prstGeom prst="roundRect">
            <a:avLst/>
          </a:prstGeom>
        </p:spPr>
      </p:pic>
      <p:pic>
        <p:nvPicPr>
          <p:cNvPr id="28" name="Picture 27" descr="Man resting on bed">
            <a:extLst>
              <a:ext uri="{FF2B5EF4-FFF2-40B4-BE49-F238E27FC236}">
                <a16:creationId xmlns:a16="http://schemas.microsoft.com/office/drawing/2014/main" id="{29E8996D-EBF9-AE26-DC5D-2E69D6512FB9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49" t="35625" r="9641" b="28017"/>
          <a:stretch/>
        </p:blipFill>
        <p:spPr>
          <a:xfrm>
            <a:off x="5550023" y="5782728"/>
            <a:ext cx="1800648" cy="788256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12817470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330AF1-943A-A145-746D-E86C66488E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849952"/>
            <a:ext cx="7886700" cy="2280345"/>
          </a:xfrm>
        </p:spPr>
        <p:txBody>
          <a:bodyPr/>
          <a:lstStyle/>
          <a:p>
            <a:pPr marL="0" indent="0">
              <a:buNone/>
            </a:pPr>
            <a:r>
              <a:rPr lang="es-ES" sz="2600" b="1">
                <a:solidFill>
                  <a:srgbClr val="000000"/>
                </a:solidFill>
                <a:latin typeface="system-ui"/>
              </a:rPr>
              <a:t>Si un hermano o una hermana están desnudos y desprovistos del alimento de cada día, 16 y uno de vosotros les dice: "Id en paz, calentaos y saciaos", pero no les dais lo necesario para el cuerpo, ¿de qué sirve?</a:t>
            </a:r>
            <a:endParaRPr lang="en-US" sz="2600" dirty="0">
              <a:solidFill>
                <a:srgbClr val="000000"/>
              </a:solidFill>
              <a:latin typeface="system-ui"/>
            </a:endParaRPr>
          </a:p>
        </p:txBody>
      </p:sp>
      <p:sp>
        <p:nvSpPr>
          <p:cNvPr id="4" name="Rounded Rectangle 17">
            <a:extLst>
              <a:ext uri="{FF2B5EF4-FFF2-40B4-BE49-F238E27FC236}">
                <a16:creationId xmlns:a16="http://schemas.microsoft.com/office/drawing/2014/main" id="{E29CFD3D-B0B3-A546-D80C-49F051BEC3A4}"/>
              </a:ext>
            </a:extLst>
          </p:cNvPr>
          <p:cNvSpPr/>
          <p:nvPr/>
        </p:nvSpPr>
        <p:spPr>
          <a:xfrm rot="10800000" flipV="1">
            <a:off x="3221610" y="1325006"/>
            <a:ext cx="2700780" cy="442674"/>
          </a:xfrm>
          <a:prstGeom prst="roundRect">
            <a:avLst/>
          </a:prstGeom>
          <a:solidFill>
            <a:srgbClr val="B95659"/>
          </a:solidFill>
          <a:ln>
            <a:noFill/>
          </a:ln>
        </p:spPr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Santiago 2:15-16</a:t>
            </a:r>
            <a:endParaRPr lang="en-US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92704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DA840E-4FCE-492E-AB32-97DDFD955F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86511"/>
            <a:ext cx="9144000" cy="5769739"/>
          </a:xfrm>
        </p:spPr>
        <p:txBody>
          <a:bodyPr/>
          <a:lstStyle/>
          <a:p>
            <a:r>
              <a:rPr lang="es-ES" sz="3600" u="sng" dirty="0"/>
              <a:t>Aprendizaje basado en valores</a:t>
            </a:r>
            <a:br>
              <a:rPr lang="es-ES" sz="3600" u="sng" dirty="0"/>
            </a:br>
            <a:br>
              <a:rPr lang="es-ES" sz="3600" u="sng" dirty="0"/>
            </a:br>
            <a:r>
              <a:rPr lang="es-ES" sz="3600" dirty="0"/>
              <a:t>Los instructores/facilitadores </a:t>
            </a:r>
            <a:br>
              <a:rPr lang="es-ES" sz="3600" dirty="0"/>
            </a:br>
            <a:r>
              <a:rPr lang="es-ES" sz="3600" dirty="0"/>
              <a:t>deben mostrar:</a:t>
            </a:r>
            <a:br>
              <a:rPr lang="es-ES" sz="3600" dirty="0"/>
            </a:br>
            <a:br>
              <a:rPr lang="es-ES" sz="3600" dirty="0"/>
            </a:br>
            <a:r>
              <a:rPr lang="es-ES" sz="3600" dirty="0"/>
              <a:t>Honestidad</a:t>
            </a:r>
            <a:br>
              <a:rPr lang="es-ES" sz="3600" dirty="0"/>
            </a:br>
            <a:r>
              <a:rPr lang="es-ES" sz="3600" dirty="0"/>
              <a:t>Interés común</a:t>
            </a:r>
            <a:br>
              <a:rPr lang="es-ES" sz="3600" dirty="0"/>
            </a:br>
            <a:r>
              <a:rPr lang="es-ES" sz="3600" dirty="0"/>
              <a:t>Alabar</a:t>
            </a:r>
            <a:br>
              <a:rPr lang="es-ES" sz="3600" dirty="0"/>
            </a:br>
            <a:r>
              <a:rPr lang="es-ES" sz="3600" dirty="0"/>
              <a:t>Protección</a:t>
            </a:r>
            <a:br>
              <a:rPr lang="es-ES" sz="3600" dirty="0"/>
            </a:br>
            <a:r>
              <a:rPr lang="es-ES" sz="3600" dirty="0"/>
              <a:t>Servicio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6012215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DA840E-4FCE-492E-AB32-97DDFD955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/>
              <a:t>Honestidad</a:t>
            </a:r>
            <a:endParaRPr lang="en-US" sz="36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795561B-D60A-4809-BE94-DE308C23CE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30378" y="1295593"/>
            <a:ext cx="3683374" cy="3075617"/>
          </a:xfrm>
        </p:spPr>
      </p:pic>
      <p:sp>
        <p:nvSpPr>
          <p:cNvPr id="6" name="TextBox 1">
            <a:extLst>
              <a:ext uri="{FF2B5EF4-FFF2-40B4-BE49-F238E27FC236}">
                <a16:creationId xmlns:a16="http://schemas.microsoft.com/office/drawing/2014/main" id="{30495C3A-4B28-FB7B-EAB0-E14F3CACF62E}"/>
              </a:ext>
            </a:extLst>
          </p:cNvPr>
          <p:cNvSpPr txBox="1"/>
          <p:nvPr/>
        </p:nvSpPr>
        <p:spPr>
          <a:xfrm>
            <a:off x="437892" y="4986956"/>
            <a:ext cx="8268215" cy="138499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3600" b="1" baseline="30000" dirty="0">
                <a:latin typeface="system-ui"/>
              </a:rPr>
              <a:t>Por lo tanto, desechando la mentira, "Hable cada uno de ustedes la verdad con su prójimo", porque somos miembros los unos de los otros. Efesios 4:25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20599362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rgbClr val="FFFFFF"/>
      </a:lt1>
      <a:dk2>
        <a:srgbClr val="5B4A42"/>
      </a:dk2>
      <a:lt2>
        <a:srgbClr val="FFFFFF"/>
      </a:lt2>
      <a:accent1>
        <a:srgbClr val="B95659"/>
      </a:accent1>
      <a:accent2>
        <a:srgbClr val="83A83F"/>
      </a:accent2>
      <a:accent3>
        <a:srgbClr val="FBA93D"/>
      </a:accent3>
      <a:accent4>
        <a:srgbClr val="00B0F0"/>
      </a:accent4>
      <a:accent5>
        <a:srgbClr val="6ABF4B"/>
      </a:accent5>
      <a:accent6>
        <a:srgbClr val="FFB71B"/>
      </a:accent6>
      <a:hlink>
        <a:srgbClr val="83A83F"/>
      </a:hlink>
      <a:folHlink>
        <a:srgbClr val="FBA93D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>
        <a:spAutoFit/>
      </a:bodyPr>
      <a:lstStyle>
        <a:defPPr algn="ctr">
          <a:defRPr sz="2000" dirty="0">
            <a:solidFill>
              <a:srgbClr val="716557"/>
            </a:solidFill>
            <a:latin typeface="Arial" panose="020B0604020202020204" pitchFamily="34" charset="0"/>
            <a:cs typeface="Arial" panose="020B0604020202020204" pitchFamily="34" charset="0"/>
          </a:defRPr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391F634926FA043ACFB26755753006F" ma:contentTypeVersion="20" ma:contentTypeDescription="Crée un document." ma:contentTypeScope="" ma:versionID="f2ed5a1991e837c0d2ca53b2a6841064">
  <xsd:schema xmlns:xsd="http://www.w3.org/2001/XMLSchema" xmlns:xs="http://www.w3.org/2001/XMLSchema" xmlns:p="http://schemas.microsoft.com/office/2006/metadata/properties" xmlns:ns1="http://schemas.microsoft.com/sharepoint/v3" xmlns:ns2="038937e4-20c5-4a73-b245-175c4ead9603" xmlns:ns3="9ede4979-7183-4f81-a394-71c40c9222c4" targetNamespace="http://schemas.microsoft.com/office/2006/metadata/properties" ma:root="true" ma:fieldsID="e13a80fbed6397552902e3c9b396cc9a" ns1:_="" ns2:_="" ns3:_="">
    <xsd:import namespace="http://schemas.microsoft.com/sharepoint/v3"/>
    <xsd:import namespace="038937e4-20c5-4a73-b245-175c4ead9603"/>
    <xsd:import namespace="9ede4979-7183-4f81-a394-71c40c9222c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LengthInSeconds" minOccurs="0"/>
                <xsd:element ref="ns2:MediaServiceLocation" minOccurs="0"/>
                <xsd:element ref="ns2:MediaServiceObjectDetectorVersions" minOccurs="0"/>
                <xsd:element ref="ns1:_ip_UnifiedCompliancePolicyProperties" minOccurs="0"/>
                <xsd:element ref="ns1:_ip_UnifiedCompliancePolicyUIAction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5" nillable="true" ma:displayName="Propriétés de la stratégie de conformité unifiée" ma:hidden="true" ma:internalName="_ip_UnifiedCompliancePolicyProperties">
      <xsd:simpleType>
        <xsd:restriction base="dms:Note"/>
      </xsd:simpleType>
    </xsd:element>
    <xsd:element name="_ip_UnifiedCompliancePolicyUIAction" ma:index="26" nillable="true" ma:displayName="Action d’interface utilisateur de la stratégie de conformité unifiée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38937e4-20c5-4a73-b245-175c4ead960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19" nillable="true" ma:taxonomy="true" ma:internalName="lcf76f155ced4ddcb4097134ff3c332f" ma:taxonomyFieldName="MediaServiceImageTags" ma:displayName="Balises d’images" ma:readOnly="false" ma:fieldId="{5cf76f15-5ced-4ddc-b409-7134ff3c332f}" ma:taxonomyMulti="true" ma:sspId="1ea59994-8317-4aa6-899c-04dff19597d4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21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22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23" nillable="true" ma:displayName="Location" ma:indexed="true" ma:internalName="MediaServiceLocation" ma:readOnly="true">
      <xsd:simpleType>
        <xsd:restriction base="dms:Text"/>
      </xsd:simpleType>
    </xsd:element>
    <xsd:element name="MediaServiceObjectDetectorVersions" ma:index="2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7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ede4979-7183-4f81-a394-71c40c9222c4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Partagé avec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Partagé avec dé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0" nillable="true" ma:displayName="Taxonomy Catch All Column" ma:hidden="true" ma:list="{9a3a93ad-9e1c-4ee1-bbf7-4ca5dc6051e9}" ma:internalName="TaxCatchAll" ma:showField="CatchAllData" ma:web="9ede4979-7183-4f81-a394-71c40c9222c4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  <lcf76f155ced4ddcb4097134ff3c332f xmlns="038937e4-20c5-4a73-b245-175c4ead9603">
      <Terms xmlns="http://schemas.microsoft.com/office/infopath/2007/PartnerControls"/>
    </lcf76f155ced4ddcb4097134ff3c332f>
    <TaxCatchAll xmlns="9ede4979-7183-4f81-a394-71c40c9222c4" xsi:nil="true"/>
  </documentManagement>
</p:properties>
</file>

<file path=customXml/itemProps1.xml><?xml version="1.0" encoding="utf-8"?>
<ds:datastoreItem xmlns:ds="http://schemas.openxmlformats.org/officeDocument/2006/customXml" ds:itemID="{626E3DB0-2AB5-41C4-BD27-E00990020019}"/>
</file>

<file path=customXml/itemProps2.xml><?xml version="1.0" encoding="utf-8"?>
<ds:datastoreItem xmlns:ds="http://schemas.openxmlformats.org/officeDocument/2006/customXml" ds:itemID="{B178770A-F6AC-406B-AF0D-88CBCF36B70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D870300-B03F-45F7-9154-521D8C74684E}">
  <ds:schemaRefs>
    <ds:schemaRef ds:uri="http://schemas.openxmlformats.org/package/2006/metadata/core-properties"/>
    <ds:schemaRef ds:uri="http://schemas.microsoft.com/office/2006/documentManagement/types"/>
    <ds:schemaRef ds:uri="http://purl.org/dc/elements/1.1/"/>
    <ds:schemaRef ds:uri="http://schemas.microsoft.com/sharepoint/v3"/>
    <ds:schemaRef ds:uri="http://schemas.microsoft.com/office/2006/metadata/properties"/>
    <ds:schemaRef ds:uri="038937e4-20c5-4a73-b245-175c4ead9603"/>
    <ds:schemaRef ds:uri="http://purl.org/dc/dcmitype/"/>
    <ds:schemaRef ds:uri="http://purl.org/dc/terms/"/>
    <ds:schemaRef ds:uri="http://www.w3.org/XML/1998/namespace"/>
    <ds:schemaRef ds:uri="http://schemas.microsoft.com/office/infopath/2007/PartnerControls"/>
    <ds:schemaRef ds:uri="9ede4979-7183-4f81-a394-71c40c9222c4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147</TotalTime>
  <Words>517</Words>
  <Application>Microsoft Office PowerPoint</Application>
  <PresentationFormat>Apresentação na tela (4:3)</PresentationFormat>
  <Paragraphs>51</Paragraphs>
  <Slides>15</Slides>
  <Notes>6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15</vt:i4>
      </vt:variant>
    </vt:vector>
  </HeadingPairs>
  <TitlesOfParts>
    <vt:vector size="21" baseType="lpstr">
      <vt:lpstr>Arial</vt:lpstr>
      <vt:lpstr>Arial Black</vt:lpstr>
      <vt:lpstr>Calibri</vt:lpstr>
      <vt:lpstr>system-ui</vt:lpstr>
      <vt:lpstr>Times New Roman</vt:lpstr>
      <vt:lpstr>Office Theme</vt:lpstr>
      <vt:lpstr>Apresentação do PowerPoint</vt:lpstr>
      <vt:lpstr>Oración</vt:lpstr>
      <vt:lpstr>Roles de liderazgo</vt:lpstr>
      <vt:lpstr>Devociones inspiradoras</vt:lpstr>
      <vt:lpstr>Satisfacer las necesidades de los traductores</vt:lpstr>
      <vt:lpstr>Jerarquía de necesidades (basado en el de Maslow)</vt:lpstr>
      <vt:lpstr>Apresentação do PowerPoint</vt:lpstr>
      <vt:lpstr>Aprendizaje basado en valores  Los instructores/facilitadores  deben mostrar:  Honestidad Interés común Alabar Protección Servicio</vt:lpstr>
      <vt:lpstr>Honestidad</vt:lpstr>
      <vt:lpstr>Interés común</vt:lpstr>
      <vt:lpstr>Elogio</vt:lpstr>
      <vt:lpstr>Protección</vt:lpstr>
      <vt:lpstr>Servicio</vt:lpstr>
      <vt:lpstr>Apresentação do PowerPoint</vt:lpstr>
      <vt:lpstr>Ubicación y configuración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Owner</dc:creator>
  <cp:lastModifiedBy>Eline Menezes</cp:lastModifiedBy>
  <cp:revision>176</cp:revision>
  <dcterms:created xsi:type="dcterms:W3CDTF">2019-03-18T18:21:25Z</dcterms:created>
  <dcterms:modified xsi:type="dcterms:W3CDTF">2025-03-22T21:02:48Z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0x0101003391F634926FA043ACFB26755753006F</vt:lpwstr>
  </property>
  <property fmtid="{D5CDD505-2E9C-101B-9397-08002B2CF9AE}" pid="3" name="MediaServiceImageTags">
    <vt:lpwstr/>
  </property>
</Properties>
</file>